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2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Amatic SC"/>
      <p:regular r:id="rId15"/>
      <p:bold r:id="rId16"/>
    </p:embeddedFont>
    <p:embeddedFont>
      <p:font typeface="News Cycle"/>
      <p:regular r:id="rId17"/>
      <p:bold r:id="rId18"/>
    </p:embeddedFont>
    <p:embeddedFont>
      <p:font typeface="Open Sans Light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h1Px0Iiuxpmh5k4f9UCIHlOqbT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Light-bold.fntdata"/><Relationship Id="rId22" Type="http://schemas.openxmlformats.org/officeDocument/2006/relationships/font" Target="fonts/OpenSansLight-boldItalic.fntdata"/><Relationship Id="rId21" Type="http://schemas.openxmlformats.org/officeDocument/2006/relationships/font" Target="fonts/OpenSansLight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AmaticSC-regular.fntdata"/><Relationship Id="rId14" Type="http://schemas.openxmlformats.org/officeDocument/2006/relationships/slide" Target="slides/slide7.xml"/><Relationship Id="rId17" Type="http://schemas.openxmlformats.org/officeDocument/2006/relationships/font" Target="fonts/NewsCycle-regular.fntdata"/><Relationship Id="rId16" Type="http://schemas.openxmlformats.org/officeDocument/2006/relationships/font" Target="fonts/AmaticSC-bold.fntdata"/><Relationship Id="rId19" Type="http://schemas.openxmlformats.org/officeDocument/2006/relationships/font" Target="fonts/OpenSansLight-regular.fntdata"/><Relationship Id="rId18" Type="http://schemas.openxmlformats.org/officeDocument/2006/relationships/font" Target="fonts/NewsCycle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8ca0085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78ca0085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4" name="Google Shape;5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Light 1">
  <p:cSld name="Color Segue Ligh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with Subtitle Light 1">
  <p:cSld name="Color Segue with Subtitle Ligh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4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44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" name="Google Shape;71;p4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B Light">
  <p:cSld name="Logo B Light">
    <p:bg>
      <p:bgPr>
        <a:solidFill>
          <a:srgbClr val="02B3E4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5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313" y="2221260"/>
            <a:ext cx="41432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5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" name="Google Shape;79;p46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480-white.png" id="81" name="Google Shape;81;p46"/>
          <p:cNvPicPr preferRelativeResize="0"/>
          <p:nvPr/>
        </p:nvPicPr>
        <p:blipFill rotWithShape="1">
          <a:blip r:embed="rId2">
            <a:alphaModFix/>
          </a:blip>
          <a:srcRect b="31843" l="11523" r="11499" t="30948"/>
          <a:stretch/>
        </p:blipFill>
        <p:spPr>
          <a:xfrm>
            <a:off x="457200" y="4500000"/>
            <a:ext cx="2123623" cy="4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LOR">
  <p:cSld name="TITLE COLO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4" name="Google Shape;84;p47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16" name="Google Shape;16;p11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8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" name="Google Shape;87;p4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" name="Google Shape;90;p49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" name="Google Shape;91;p49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2" name="Google Shape;92;p49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49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with Subtitle">
  <p:cSld name="Segue with Sub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0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" name="Google Shape;96;p50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" name="Google Shape;97;p5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with Subtitle Light">
  <p:cSld name="Segue with Subtitle Light">
    <p:bg>
      <p:bgPr>
        <a:solidFill>
          <a:srgbClr val="02B3E4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1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51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" name="Google Shape;101;p5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with Subtitle Light 2">
  <p:cSld name="Color Segue with Subtitle Ligh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2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52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5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Light">
  <p:cSld name="Segue Light">
    <p:bg>
      <p:bgPr>
        <a:solidFill>
          <a:srgbClr val="02B3E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3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8" name="Google Shape;108;p5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Light 2">
  <p:cSld name="Color Segue Ligh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4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5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5"/>
          <p:cNvSpPr txBox="1"/>
          <p:nvPr>
            <p:ph type="title"/>
          </p:nvPr>
        </p:nvSpPr>
        <p:spPr>
          <a:xfrm>
            <a:off x="457200" y="667978"/>
            <a:ext cx="82296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1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55"/>
          <p:cNvSpPr txBox="1"/>
          <p:nvPr>
            <p:ph idx="1" type="body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55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">
  <p:cSld name="Title with Content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6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56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" name="Google Shape;119;p56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" name="Google Shape;120;p56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1" name="Google Shape;121;p56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 &amp; Image">
  <p:cSld name="Title with Content &amp; Image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7"/>
          <p:cNvSpPr txBox="1"/>
          <p:nvPr>
            <p:ph idx="1" type="body"/>
          </p:nvPr>
        </p:nvSpPr>
        <p:spPr>
          <a:xfrm>
            <a:off x="457200" y="912875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57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57"/>
          <p:cNvSpPr txBox="1"/>
          <p:nvPr>
            <p:ph type="title"/>
          </p:nvPr>
        </p:nvSpPr>
        <p:spPr>
          <a:xfrm>
            <a:off x="457200" y="304800"/>
            <a:ext cx="8229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57"/>
          <p:cNvSpPr txBox="1"/>
          <p:nvPr>
            <p:ph idx="3" type="body"/>
          </p:nvPr>
        </p:nvSpPr>
        <p:spPr>
          <a:xfrm>
            <a:off x="457200" y="1714500"/>
            <a:ext cx="40251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57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57"/>
          <p:cNvSpPr/>
          <p:nvPr>
            <p:ph idx="4" type="pic"/>
          </p:nvPr>
        </p:nvSpPr>
        <p:spPr>
          <a:xfrm>
            <a:off x="4662488" y="1714500"/>
            <a:ext cx="4024200" cy="2857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Light 1">
  <p:cSld name="Color Segue Ligh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d6789c438d_0_121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gd6789c438d_0_12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Image">
    <p:bg>
      <p:bgPr>
        <a:solidFill>
          <a:srgbClr val="2D3D4A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5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">
  <p:cSld name="Demo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9"/>
          <p:cNvPicPr preferRelativeResize="0"/>
          <p:nvPr/>
        </p:nvPicPr>
        <p:blipFill rotWithShape="1">
          <a:blip r:embed="rId2">
            <a:alphaModFix/>
          </a:blip>
          <a:srcRect b="7533" l="0" r="7799" t="0"/>
          <a:stretch/>
        </p:blipFill>
        <p:spPr>
          <a:xfrm>
            <a:off x="6579650" y="2571750"/>
            <a:ext cx="2564400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9"/>
          <p:cNvSpPr txBox="1"/>
          <p:nvPr>
            <p:ph idx="1" type="body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5" name="Google Shape;135;p5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 Dark">
  <p:cSld name="Logo A Dark">
    <p:bg>
      <p:bgPr>
        <a:solidFill>
          <a:srgbClr val="2E3D49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0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0"/>
          <p:cNvSpPr/>
          <p:nvPr/>
        </p:nvSpPr>
        <p:spPr>
          <a:xfrm>
            <a:off x="3796401" y="3514398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 Light">
  <p:cSld name="Logo A Light">
    <p:bg>
      <p:bgPr>
        <a:solidFill>
          <a:srgbClr val="02B3E4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1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1"/>
          <p:cNvSpPr/>
          <p:nvPr/>
        </p:nvSpPr>
        <p:spPr>
          <a:xfrm>
            <a:off x="3796401" y="3514725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B Dark">
  <p:cSld name="Logo B Dark">
    <p:bg>
      <p:bgPr>
        <a:solidFill>
          <a:srgbClr val="2E3D49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2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2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679" y="2221260"/>
            <a:ext cx="41432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3"/>
          <p:cNvSpPr txBox="1"/>
          <p:nvPr>
            <p:ph type="title"/>
          </p:nvPr>
        </p:nvSpPr>
        <p:spPr>
          <a:xfrm>
            <a:off x="355656" y="66405"/>
            <a:ext cx="85446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34E"/>
              </a:buClr>
              <a:buSzPts val="6000"/>
              <a:buFont typeface="Amatic SC"/>
              <a:buNone/>
              <a:defRPr b="0" i="0" sz="6000" u="none" cap="none" strike="noStrike">
                <a:solidFill>
                  <a:srgbClr val="35434E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53" name="Google Shape;153;p63"/>
          <p:cNvCxnSpPr/>
          <p:nvPr/>
        </p:nvCxnSpPr>
        <p:spPr>
          <a:xfrm>
            <a:off x="485125" y="908521"/>
            <a:ext cx="8173800" cy="0"/>
          </a:xfrm>
          <a:prstGeom prst="straightConnector1">
            <a:avLst/>
          </a:prstGeom>
          <a:noFill/>
          <a:ln cap="flat" cmpd="sng" w="9525">
            <a:solidFill>
              <a:srgbClr val="8BB0C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4"/>
          <p:cNvSpPr txBox="1"/>
          <p:nvPr>
            <p:ph type="title"/>
          </p:nvPr>
        </p:nvSpPr>
        <p:spPr>
          <a:xfrm>
            <a:off x="457200" y="76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156" name="Google Shape;156;p64"/>
          <p:cNvSpPr txBox="1"/>
          <p:nvPr>
            <p:ph idx="1" type="body"/>
          </p:nvPr>
        </p:nvSpPr>
        <p:spPr>
          <a:xfrm>
            <a:off x="457200" y="1200151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30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24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24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cxnSp>
        <p:nvCxnSpPr>
          <p:cNvPr id="157" name="Google Shape;157;p64"/>
          <p:cNvCxnSpPr/>
          <p:nvPr/>
        </p:nvCxnSpPr>
        <p:spPr>
          <a:xfrm>
            <a:off x="1321150" y="933638"/>
            <a:ext cx="72852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64"/>
          <p:cNvCxnSpPr/>
          <p:nvPr/>
        </p:nvCxnSpPr>
        <p:spPr>
          <a:xfrm>
            <a:off x="563661" y="933629"/>
            <a:ext cx="757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6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2" name="Google Shape;162;p66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" name="Google Shape;163;p66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4" name="Google Shape;164;p66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66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" name="Google Shape;168;p6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67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67"/>
          <p:cNvSpPr txBox="1"/>
          <p:nvPr>
            <p:ph idx="11" type="ftr"/>
          </p:nvPr>
        </p:nvSpPr>
        <p:spPr>
          <a:xfrm>
            <a:off x="3124202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6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8"/>
          <p:cNvSpPr txBox="1"/>
          <p:nvPr>
            <p:ph type="title"/>
          </p:nvPr>
        </p:nvSpPr>
        <p:spPr>
          <a:xfrm>
            <a:off x="251222" y="141480"/>
            <a:ext cx="8641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2" name="Google Shape;182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9" name="Google Shape;209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0" name="Google Shape;210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>
            <p:ph idx="2" type="pic"/>
          </p:nvPr>
        </p:nvSpPr>
        <p:spPr>
          <a:xfrm>
            <a:off x="771525" y="1114425"/>
            <a:ext cx="1866900" cy="193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3" name="Google Shape;223;p35"/>
          <p:cNvSpPr/>
          <p:nvPr>
            <p:ph idx="3" type="pic"/>
          </p:nvPr>
        </p:nvSpPr>
        <p:spPr>
          <a:xfrm>
            <a:off x="2705100" y="1114425"/>
            <a:ext cx="1866900" cy="193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4" name="Google Shape;224;p35"/>
          <p:cNvSpPr/>
          <p:nvPr>
            <p:ph idx="4" type="pic"/>
          </p:nvPr>
        </p:nvSpPr>
        <p:spPr>
          <a:xfrm>
            <a:off x="4638675" y="1114425"/>
            <a:ext cx="1866900" cy="193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5" name="Google Shape;225;p35"/>
          <p:cNvSpPr/>
          <p:nvPr>
            <p:ph idx="5" type="pic"/>
          </p:nvPr>
        </p:nvSpPr>
        <p:spPr>
          <a:xfrm>
            <a:off x="6572250" y="1114425"/>
            <a:ext cx="1866900" cy="1932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with Subtitle Light 1">
  <p:cSld name="Color Segue with Subtitle Ligh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237" name="Google Shape;237;p38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38" name="Google Shape;23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0" y="150134"/>
            <a:ext cx="9144000" cy="581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Arial"/>
              <a:buNone/>
              <a:defRPr b="1" sz="36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0" y="754036"/>
            <a:ext cx="9144000" cy="314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1_Title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40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6" name="Google Shape;246;p40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247" name="Google Shape;247;p40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48" name="Google Shape;24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254" name="Google Shape;254;p41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55" name="Google Shape;25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&amp; Text V1">
  <p:cSld name="Title_2"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42"/>
          <p:cNvCxnSpPr/>
          <p:nvPr/>
        </p:nvCxnSpPr>
        <p:spPr>
          <a:xfrm>
            <a:off x="-4200" y="4756413"/>
            <a:ext cx="9152400" cy="0"/>
          </a:xfrm>
          <a:prstGeom prst="straightConnector1">
            <a:avLst/>
          </a:prstGeom>
          <a:noFill/>
          <a:ln cap="flat" cmpd="sng" w="76200">
            <a:solidFill>
              <a:srgbClr val="02B3E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7126" y="4880852"/>
            <a:ext cx="1032150" cy="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>
            <p:ph idx="12" type="sldNum"/>
          </p:nvPr>
        </p:nvSpPr>
        <p:spPr>
          <a:xfrm>
            <a:off x="8635402" y="4914900"/>
            <a:ext cx="385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2"/>
          <p:cNvSpPr txBox="1"/>
          <p:nvPr>
            <p:ph type="title"/>
          </p:nvPr>
        </p:nvSpPr>
        <p:spPr>
          <a:xfrm>
            <a:off x="3434575" y="4914875"/>
            <a:ext cx="5173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1" name="Google Shape;261;p42"/>
          <p:cNvSpPr txBox="1"/>
          <p:nvPr>
            <p:ph idx="2" type="title"/>
          </p:nvPr>
        </p:nvSpPr>
        <p:spPr>
          <a:xfrm>
            <a:off x="531575" y="691900"/>
            <a:ext cx="8081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3" type="title"/>
          </p:nvPr>
        </p:nvSpPr>
        <p:spPr>
          <a:xfrm>
            <a:off x="531575" y="1480900"/>
            <a:ext cx="80811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AutoNum type="arabicPeriod"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.xml"/><Relationship Id="rId21" Type="http://schemas.openxmlformats.org/officeDocument/2006/relationships/theme" Target="../theme/theme3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0"/>
          </a:srgbClr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614363" y="2662238"/>
            <a:ext cx="7915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"/>
          <p:cNvSpPr txBox="1"/>
          <p:nvPr/>
        </p:nvSpPr>
        <p:spPr>
          <a:xfrm>
            <a:off x="125" y="3637675"/>
            <a:ext cx="9144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54850" spcFirstLastPara="1" rIns="54850" wrap="square" tIns="54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25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rPr>
              <a:t>Data Track 3 - Advanced Data Analysis </a:t>
            </a:r>
            <a:endParaRPr b="0" i="1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Connect Session #2</a:t>
            </a:r>
            <a:endParaRPr b="0" i="1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2B3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"/>
          <p:cNvSpPr txBox="1"/>
          <p:nvPr/>
        </p:nvSpPr>
        <p:spPr>
          <a:xfrm>
            <a:off x="178625" y="4709524"/>
            <a:ext cx="8787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54850" spcFirstLastPara="1" rIns="54850" wrap="square" tIns="5485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Week Starting: 1</a:t>
            </a:r>
            <a:r>
              <a:rPr lang="en" sz="1800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b="0" i="0" lang="en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</a:t>
            </a:r>
            <a:r>
              <a:rPr lang="en" sz="1800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03</a:t>
            </a:r>
            <a:r>
              <a:rPr b="0" i="0" lang="en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/202</a:t>
            </a:r>
            <a:r>
              <a:rPr lang="en" sz="1800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endParaRPr b="0" i="0" sz="2600" u="none" cap="none" strike="noStrike">
              <a:solidFill>
                <a:srgbClr val="2E3D4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69" name="Google Shape;269;p1"/>
          <p:cNvCxnSpPr/>
          <p:nvPr/>
        </p:nvCxnSpPr>
        <p:spPr>
          <a:xfrm>
            <a:off x="1037400" y="2223150"/>
            <a:ext cx="7069200" cy="0"/>
          </a:xfrm>
          <a:prstGeom prst="straightConnector1">
            <a:avLst/>
          </a:prstGeom>
          <a:noFill/>
          <a:ln cap="flat" cmpd="sng" w="38100">
            <a:solidFill>
              <a:srgbClr val="02B3E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1"/>
          <p:cNvCxnSpPr/>
          <p:nvPr/>
        </p:nvCxnSpPr>
        <p:spPr>
          <a:xfrm>
            <a:off x="4410988" y="241325"/>
            <a:ext cx="0" cy="1557900"/>
          </a:xfrm>
          <a:prstGeom prst="straightConnector1">
            <a:avLst/>
          </a:prstGeom>
          <a:noFill/>
          <a:ln cap="flat" cmpd="sng" w="19050">
            <a:solidFill>
              <a:srgbClr val="2E3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1" name="Google Shape;271;p1"/>
          <p:cNvPicPr preferRelativeResize="0"/>
          <p:nvPr/>
        </p:nvPicPr>
        <p:blipFill rotWithShape="1">
          <a:blip r:embed="rId3">
            <a:alphaModFix/>
          </a:blip>
          <a:srcRect b="39478" l="9093" r="10854" t="36471"/>
          <a:stretch/>
        </p:blipFill>
        <p:spPr>
          <a:xfrm>
            <a:off x="596650" y="751450"/>
            <a:ext cx="3515550" cy="7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"/>
          <p:cNvPicPr preferRelativeResize="0"/>
          <p:nvPr/>
        </p:nvPicPr>
        <p:blipFill rotWithShape="1">
          <a:blip r:embed="rId4">
            <a:alphaModFix/>
          </a:blip>
          <a:srcRect b="15162" l="14937" r="16947" t="25214"/>
          <a:stretch/>
        </p:blipFill>
        <p:spPr>
          <a:xfrm>
            <a:off x="3150675" y="2451750"/>
            <a:ext cx="2909000" cy="9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"/>
          <p:cNvPicPr preferRelativeResize="0"/>
          <p:nvPr/>
        </p:nvPicPr>
        <p:blipFill rotWithShape="1">
          <a:blip r:embed="rId5">
            <a:alphaModFix/>
          </a:blip>
          <a:srcRect b="9170" l="2406" r="2841" t="8653"/>
          <a:stretch/>
        </p:blipFill>
        <p:spPr>
          <a:xfrm>
            <a:off x="5047350" y="388295"/>
            <a:ext cx="2908998" cy="1518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lock&#10;&#10;Description automatically generated" id="278" name="Google Shape;278;p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"/>
          <p:cNvSpPr txBox="1"/>
          <p:nvPr/>
        </p:nvSpPr>
        <p:spPr>
          <a:xfrm>
            <a:off x="1138800" y="1951950"/>
            <a:ext cx="68664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1: Query a Digital Music Store Discussion &amp; Walkthrough</a:t>
            </a:r>
            <a:endParaRPr b="0" i="0" sz="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78ca00859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363" y="752475"/>
            <a:ext cx="258127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78ca008590_0_0"/>
          <p:cNvSpPr txBox="1"/>
          <p:nvPr/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2B3E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Analysis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indoor, small, table, food&#10;&#10;Description automatically generated" id="290" name="Google Shape;290;p3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"/>
          <p:cNvSpPr txBox="1"/>
          <p:nvPr/>
        </p:nvSpPr>
        <p:spPr>
          <a:xfrm>
            <a:off x="1138802" y="2711550"/>
            <a:ext cx="6866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activity: San Francisco Restaurant Health Inspections</a:t>
            </a:r>
            <a:endParaRPr b="0" i="0" sz="2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"/>
          <p:cNvSpPr txBox="1"/>
          <p:nvPr/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2B3E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Dataset 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"/>
          <p:cNvSpPr txBox="1"/>
          <p:nvPr/>
        </p:nvSpPr>
        <p:spPr>
          <a:xfrm>
            <a:off x="472068" y="4328408"/>
            <a:ext cx="819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https://data.sfgov.org/Health-and-Social-Services/Restaurant-Scores-LIVES-Standard/pyih-qa8i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"/>
          <p:cNvSpPr txBox="1"/>
          <p:nvPr/>
        </p:nvSpPr>
        <p:spPr>
          <a:xfrm>
            <a:off x="837325" y="917050"/>
            <a:ext cx="6359700" cy="25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373A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San Francisco Dept. of Public Health’s database of businesses, inspections of those businesses, and violations found during the inspections. Per the latter, we have 3 tables for each entity: </a:t>
            </a:r>
            <a:endParaRPr b="0" i="0" sz="1450" u="none" cap="none" strike="noStrike">
              <a:solidFill>
                <a:srgbClr val="373A3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73A3C"/>
              </a:buClr>
              <a:buSzPts val="1450"/>
              <a:buFont typeface="Arial"/>
              <a:buChar char="-"/>
            </a:pPr>
            <a:r>
              <a:rPr b="0" i="0" lang="en" sz="1450" u="none" cap="none" strike="noStrike">
                <a:solidFill>
                  <a:srgbClr val="373A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Businesses</a:t>
            </a:r>
            <a:endParaRPr b="0" i="0" sz="1450" u="none" cap="none" strike="noStrike">
              <a:solidFill>
                <a:srgbClr val="373A3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450"/>
              <a:buFont typeface="Arial"/>
              <a:buChar char="-"/>
            </a:pPr>
            <a:r>
              <a:rPr b="0" i="0" lang="en" sz="1450" u="none" cap="none" strike="noStrike">
                <a:solidFill>
                  <a:srgbClr val="373A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Inspections</a:t>
            </a:r>
            <a:endParaRPr b="0" i="0" sz="1450" u="none" cap="none" strike="noStrike">
              <a:solidFill>
                <a:srgbClr val="373A3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450"/>
              <a:buFont typeface="Arial"/>
              <a:buChar char="-"/>
            </a:pPr>
            <a:r>
              <a:rPr b="0" i="0" lang="en" sz="1450" u="none" cap="none" strike="noStrike">
                <a:solidFill>
                  <a:srgbClr val="373A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Violations</a:t>
            </a:r>
            <a:endParaRPr b="0" i="0" sz="1450" u="none" cap="none" strike="noStrike">
              <a:solidFill>
                <a:srgbClr val="373A3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373A3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need to apply the data analysis process to our dataset and extract intriguing insights.</a:t>
            </a:r>
            <a:endParaRPr b="0" i="0" sz="1450" u="none" cap="none" strike="noStrike">
              <a:solidFill>
                <a:srgbClr val="373A3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"/>
          <p:cNvSpPr txBox="1"/>
          <p:nvPr/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2B3E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Closing Reminders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"/>
          <p:cNvSpPr txBox="1"/>
          <p:nvPr/>
        </p:nvSpPr>
        <p:spPr>
          <a:xfrm>
            <a:off x="311700" y="831872"/>
            <a:ext cx="8199863" cy="1345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Schedule for deadlines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the student handbook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Attend the weekly session every week at the same time(unless specified otherwise on slack and e-mail)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305" name="Google Shape;3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4231" y="2418142"/>
            <a:ext cx="2255538" cy="2100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D4A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850" y="1794600"/>
            <a:ext cx="3730325" cy="15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"/>
          <p:cNvSpPr txBox="1"/>
          <p:nvPr/>
        </p:nvSpPr>
        <p:spPr>
          <a:xfrm>
            <a:off x="1579338" y="4603175"/>
            <a:ext cx="5985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2020, Udacity. All rights reserved. </a:t>
            </a:r>
            <a:endParaRPr b="0" i="0" sz="800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17 Udacity Template 16x9">
  <a:themeElements>
    <a:clrScheme name="White">
      <a:dk1>
        <a:srgbClr val="2E3D49"/>
      </a:dk1>
      <a:lt1>
        <a:srgbClr val="7D97AD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ahmed yamout</dc:creator>
</cp:coreProperties>
</file>